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5" r:id="rId1"/>
  </p:sldMasterIdLst>
  <p:sldIdLst>
    <p:sldId id="263" r:id="rId2"/>
    <p:sldId id="311" r:id="rId3"/>
    <p:sldId id="354" r:id="rId4"/>
    <p:sldId id="258" r:id="rId5"/>
    <p:sldId id="257" r:id="rId6"/>
    <p:sldId id="259" r:id="rId7"/>
    <p:sldId id="372" r:id="rId8"/>
    <p:sldId id="373" r:id="rId9"/>
    <p:sldId id="374" r:id="rId10"/>
    <p:sldId id="365" r:id="rId11"/>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52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pt-BR"/>
              <a:t>Clique para editar o título mestre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21/08/2021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E40FCFFB-D89C-475F-AD75-889886AB7929}" type="slidenum">
              <a:rPr lang="pt-BR" smtClean="0"/>
              <a:t>‹nº›</a:t>
            </a:fld>
            <a:endParaRPr lang="pt-BR"/>
          </a:p>
        </p:txBody>
      </p:sp>
    </p:spTree>
    <p:extLst>
      <p:ext uri="{BB962C8B-B14F-4D97-AF65-F5344CB8AC3E}">
        <p14:creationId xmlns:p14="http://schemas.microsoft.com/office/powerpoint/2010/main" val="305103192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21/08/2021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24843041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21/08/2021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20879330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21/08/2021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2125421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pt-BR"/>
              <a:t>Clique para editar o título mestre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Date Placeholder 3"/>
          <p:cNvSpPr>
            <a:spLocks noGrp="1"/>
          </p:cNvSpPr>
          <p:nvPr>
            <p:ph type="dt" sz="half" idx="10"/>
          </p:nvPr>
        </p:nvSpPr>
        <p:spPr>
          <a:xfrm>
            <a:off x="8593667" y="6272784"/>
            <a:ext cx="2644309" cy="365125"/>
          </a:xfrm>
        </p:spPr>
        <p:txBody>
          <a:bodyPr/>
          <a:lstStyle/>
          <a:p>
            <a:fld id="{E764861E-86DD-4FF0-8712-5ECBE110B74C}" type="datetimeFigureOut">
              <a:rPr lang="pt-BR" smtClean="0"/>
              <a:t>21/08/2021</a:t>
            </a:fld>
            <a:endParaRPr lang="pt-BR"/>
          </a:p>
        </p:txBody>
      </p:sp>
      <p:sp>
        <p:nvSpPr>
          <p:cNvPr id="5" name="Footer Placeholder 4"/>
          <p:cNvSpPr>
            <a:spLocks noGrp="1"/>
          </p:cNvSpPr>
          <p:nvPr>
            <p:ph type="ftr" sz="quarter" idx="11"/>
          </p:nvPr>
        </p:nvSpPr>
        <p:spPr>
          <a:xfrm>
            <a:off x="2182708" y="6272784"/>
            <a:ext cx="6327648" cy="365125"/>
          </a:xfrm>
        </p:spPr>
        <p:txBody>
          <a:bodyPr/>
          <a:lstStyle/>
          <a:p>
            <a:endParaRPr lang="pt-BR"/>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E40FCFFB-D89C-475F-AD75-889886AB7929}" type="slidenum">
              <a:rPr lang="pt-BR" smtClean="0"/>
              <a:t>‹nº›</a:t>
            </a:fld>
            <a:endParaRPr lang="pt-BR"/>
          </a:p>
        </p:txBody>
      </p:sp>
    </p:spTree>
    <p:extLst>
      <p:ext uri="{BB962C8B-B14F-4D97-AF65-F5344CB8AC3E}">
        <p14:creationId xmlns:p14="http://schemas.microsoft.com/office/powerpoint/2010/main" val="721199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E764861E-86DD-4FF0-8712-5ECBE110B74C}" type="datetimeFigureOut">
              <a:rPr lang="pt-BR" smtClean="0"/>
              <a:t>21/08/2021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53779677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pt-BR"/>
              <a:t>Clique para editar o título mestre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E764861E-86DD-4FF0-8712-5ECBE110B74C}" type="datetimeFigureOut">
              <a:rPr lang="pt-BR" smtClean="0"/>
              <a:t>21/08/2021</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8261672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E764861E-86DD-4FF0-8712-5ECBE110B74C}" type="datetimeFigureOut">
              <a:rPr lang="pt-BR" smtClean="0"/>
              <a:t>21/08/2021</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1463236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64861E-86DD-4FF0-8712-5ECBE110B74C}" type="datetimeFigureOut">
              <a:rPr lang="pt-BR" smtClean="0"/>
              <a:t>21/08/2021</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100438924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pt-BR"/>
              <a:t>Clique para editar o título mestre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p:txBody>
          <a:bodyPr/>
          <a:lstStyle/>
          <a:p>
            <a:fld id="{E764861E-86DD-4FF0-8712-5ECBE110B74C}" type="datetimeFigureOut">
              <a:rPr lang="pt-BR" smtClean="0"/>
              <a:t>21/08/2021</a:t>
            </a:fld>
            <a:endParaRPr lang="pt-BR"/>
          </a:p>
        </p:txBody>
      </p:sp>
      <p:sp>
        <p:nvSpPr>
          <p:cNvPr id="6" name="Footer Placeholder 5"/>
          <p:cNvSpPr>
            <a:spLocks noGrp="1"/>
          </p:cNvSpPr>
          <p:nvPr>
            <p:ph type="ftr" sz="quarter" idx="11"/>
          </p:nvPr>
        </p:nvSpPr>
        <p:spPr/>
        <p:txBody>
          <a:bodyPr/>
          <a:lstStyle/>
          <a:p>
            <a:endParaRPr lang="pt-BR"/>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386467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p:txBody>
          <a:bodyPr/>
          <a:lstStyle/>
          <a:p>
            <a:fld id="{E764861E-86DD-4FF0-8712-5ECBE110B74C}" type="datetimeFigureOut">
              <a:rPr lang="pt-BR" smtClean="0"/>
              <a:t>21/08/2021</a:t>
            </a:fld>
            <a:endParaRPr lang="pt-BR"/>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1645781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E764861E-86DD-4FF0-8712-5ECBE110B74C}" type="datetimeFigureOut">
              <a:rPr lang="pt-BR" smtClean="0"/>
              <a:t>21/08/2021</a:t>
            </a:fld>
            <a:endParaRPr lang="pt-BR"/>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pt-BR"/>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E40FCFFB-D89C-475F-AD75-889886AB7929}" type="slidenum">
              <a:rPr lang="pt-BR" smtClean="0"/>
              <a:t>‹nº›</a:t>
            </a:fld>
            <a:endParaRPr lang="pt-BR"/>
          </a:p>
        </p:txBody>
      </p:sp>
    </p:spTree>
    <p:extLst>
      <p:ext uri="{BB962C8B-B14F-4D97-AF65-F5344CB8AC3E}">
        <p14:creationId xmlns:p14="http://schemas.microsoft.com/office/powerpoint/2010/main" val="441568852"/>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png"/><Relationship Id="rId7" Type="http://schemas.openxmlformats.org/officeDocument/2006/relationships/image" Target="../media/image22.jpeg"/><Relationship Id="rId12" Type="http://schemas.openxmlformats.org/officeDocument/2006/relationships/image" Target="../media/image25.jpeg"/><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21.gif"/><Relationship Id="rId11" Type="http://schemas.openxmlformats.org/officeDocument/2006/relationships/hyperlink" Target="https://go.hotmart.com/D45351936X?dp=1" TargetMode="External"/><Relationship Id="rId5" Type="http://schemas.openxmlformats.org/officeDocument/2006/relationships/image" Target="../media/image20.jpeg"/><Relationship Id="rId10" Type="http://schemas.openxmlformats.org/officeDocument/2006/relationships/hyperlink" Target="https://t.me/juliocesarmedeiros" TargetMode="External"/><Relationship Id="rId4" Type="http://schemas.openxmlformats.org/officeDocument/2006/relationships/image" Target="../media/image19.gif"/><Relationship Id="rId9"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3.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3.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7" name="Group 31">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33" name="Oval 32">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41" name="Oval 33">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p:nvSpPr>
          <p:cNvPr id="36" name="Rectangle 35">
            <a:extLst>
              <a:ext uri="{FF2B5EF4-FFF2-40B4-BE49-F238E27FC236}">
                <a16:creationId xmlns:a16="http://schemas.microsoft.com/office/drawing/2014/main" id="{362E11DD-B54B-4751-9C17-39DAF9EF4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blipFill dpi="0" rotWithShape="1">
            <a:blip r:embed="rId4">
              <a:alphaModFix amt="60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D0607376-FE24-4E98-B64D-15707C634D07}"/>
              </a:ext>
            </a:extLst>
          </p:cNvPr>
          <p:cNvSpPr>
            <a:spLocks noGrp="1"/>
          </p:cNvSpPr>
          <p:nvPr>
            <p:ph type="ctrTitle"/>
          </p:nvPr>
        </p:nvSpPr>
        <p:spPr>
          <a:xfrm>
            <a:off x="400715" y="200311"/>
            <a:ext cx="6978280" cy="4100557"/>
          </a:xfrm>
        </p:spPr>
        <p:txBody>
          <a:bodyPr vert="horz" lIns="91440" tIns="45720" rIns="91440" bIns="45720" rtlCol="0" anchor="ctr">
            <a:noAutofit/>
          </a:bodyPr>
          <a:lstStyle/>
          <a:p>
            <a:r>
              <a:rPr lang="pt-BR" sz="6600" dirty="0"/>
              <a:t>Lição 8 – O propósito de Salomão. </a:t>
            </a:r>
            <a:br>
              <a:rPr lang="pt-BR" sz="6600" dirty="0"/>
            </a:br>
            <a:br>
              <a:rPr lang="pt-BR" sz="6600" dirty="0"/>
            </a:br>
            <a:r>
              <a:rPr lang="pt-BR" sz="4800" dirty="0"/>
              <a:t>Base Bíblica 1 Reis 8,1-9.</a:t>
            </a:r>
            <a:endParaRPr lang="en-US" sz="13800" dirty="0">
              <a:blipFill>
                <a:blip r:embed="rId6">
                  <a:extLst>
                    <a:ext uri="{28A0092B-C50C-407E-A947-70E740481C1C}">
                      <a14:useLocalDpi xmlns:a14="http://schemas.microsoft.com/office/drawing/2010/main" val="0"/>
                    </a:ext>
                  </a:extLst>
                </a:blip>
                <a:tile tx="6350" ty="-127000" sx="65000" sy="64000" flip="none" algn="tl"/>
              </a:blipFill>
            </a:endParaRPr>
          </a:p>
        </p:txBody>
      </p:sp>
      <p:sp>
        <p:nvSpPr>
          <p:cNvPr id="22" name="Título 1">
            <a:extLst>
              <a:ext uri="{FF2B5EF4-FFF2-40B4-BE49-F238E27FC236}">
                <a16:creationId xmlns:a16="http://schemas.microsoft.com/office/drawing/2014/main" id="{7551AB0E-BFA5-4186-805E-2CB74D88E6B9}"/>
              </a:ext>
            </a:extLst>
          </p:cNvPr>
          <p:cNvSpPr txBox="1">
            <a:spLocks noGrp="1"/>
          </p:cNvSpPr>
          <p:nvPr>
            <p:ph type="subTitle" idx="1"/>
          </p:nvPr>
        </p:nvSpPr>
        <p:spPr>
          <a:xfrm>
            <a:off x="251859" y="4576843"/>
            <a:ext cx="6743845" cy="2080846"/>
          </a:xfrm>
          <a:prstGeom prst="rect">
            <a:avLst/>
          </a:prstGeom>
        </p:spPr>
        <p:txBody>
          <a:bodyPr vert="horz" lIns="91440" tIns="45720" rIns="91440" bIns="45720" rtlCol="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182880" algn="l">
              <a:spcAft>
                <a:spcPts val="600"/>
              </a:spcAft>
              <a:buFont typeface="Wingdings" pitchFamily="2" charset="2"/>
              <a:buChar char="§"/>
            </a:pPr>
            <a:r>
              <a:rPr lang="en-US" sz="1800" dirty="0">
                <a:latin typeface="+mn-lt"/>
                <a:ea typeface="+mn-ea"/>
                <a:cs typeface="+mn-cs"/>
              </a:rPr>
              <a:t>Assembleia de Deus </a:t>
            </a:r>
            <a:r>
              <a:rPr lang="en-US" sz="1800" dirty="0" err="1">
                <a:latin typeface="+mn-lt"/>
                <a:ea typeface="+mn-ea"/>
                <a:cs typeface="+mn-cs"/>
              </a:rPr>
              <a:t>em</a:t>
            </a:r>
            <a:r>
              <a:rPr lang="en-US" sz="1800" dirty="0">
                <a:latin typeface="+mn-lt"/>
                <a:ea typeface="+mn-ea"/>
                <a:cs typeface="+mn-cs"/>
              </a:rPr>
              <a:t> </a:t>
            </a:r>
            <a:r>
              <a:rPr lang="en-US" sz="1800" dirty="0" err="1">
                <a:latin typeface="+mn-lt"/>
                <a:ea typeface="+mn-ea"/>
                <a:cs typeface="+mn-cs"/>
              </a:rPr>
              <a:t>Bangu</a:t>
            </a:r>
            <a:r>
              <a:rPr lang="en-US" sz="1800" dirty="0">
                <a:latin typeface="+mn-lt"/>
                <a:ea typeface="+mn-ea"/>
                <a:cs typeface="+mn-cs"/>
              </a:rPr>
              <a:t>. Pastor </a:t>
            </a:r>
            <a:r>
              <a:rPr lang="en-US" sz="1800" dirty="0" err="1">
                <a:latin typeface="+mn-lt"/>
                <a:ea typeface="+mn-ea"/>
                <a:cs typeface="+mn-cs"/>
              </a:rPr>
              <a:t>Presidente</a:t>
            </a:r>
            <a:r>
              <a:rPr lang="en-US" sz="1800" dirty="0">
                <a:latin typeface="+mn-lt"/>
                <a:ea typeface="+mn-ea"/>
                <a:cs typeface="+mn-cs"/>
              </a:rPr>
              <a:t> Sósteni Silva</a:t>
            </a:r>
            <a:br>
              <a:rPr lang="en-US" sz="1800" dirty="0">
                <a:latin typeface="+mn-lt"/>
                <a:ea typeface="+mn-ea"/>
                <a:cs typeface="+mn-cs"/>
              </a:rPr>
            </a:br>
            <a:br>
              <a:rPr lang="en-US" sz="1800" dirty="0">
                <a:latin typeface="+mn-lt"/>
                <a:ea typeface="+mn-ea"/>
                <a:cs typeface="+mn-cs"/>
              </a:rPr>
            </a:br>
            <a:r>
              <a:rPr lang="en-US" sz="1800" dirty="0" err="1">
                <a:latin typeface="+mn-lt"/>
                <a:ea typeface="+mn-ea"/>
                <a:cs typeface="+mn-cs"/>
              </a:rPr>
              <a:t>Congregação</a:t>
            </a:r>
            <a:r>
              <a:rPr lang="en-US" sz="1800" dirty="0">
                <a:latin typeface="+mn-lt"/>
                <a:ea typeface="+mn-ea"/>
                <a:cs typeface="+mn-cs"/>
              </a:rPr>
              <a:t> da </a:t>
            </a:r>
            <a:r>
              <a:rPr lang="en-US" sz="1800" dirty="0" err="1">
                <a:latin typeface="+mn-lt"/>
                <a:ea typeface="+mn-ea"/>
                <a:cs typeface="+mn-cs"/>
              </a:rPr>
              <a:t>Rua</a:t>
            </a:r>
            <a:r>
              <a:rPr lang="en-US" sz="1800" dirty="0">
                <a:latin typeface="+mn-lt"/>
                <a:ea typeface="+mn-ea"/>
                <a:cs typeface="+mn-cs"/>
              </a:rPr>
              <a:t> do </a:t>
            </a:r>
            <a:r>
              <a:rPr lang="en-US" sz="1800" dirty="0" err="1">
                <a:latin typeface="+mn-lt"/>
                <a:ea typeface="+mn-ea"/>
                <a:cs typeface="+mn-cs"/>
              </a:rPr>
              <a:t>Registro</a:t>
            </a:r>
            <a:r>
              <a:rPr lang="en-US" sz="1800" dirty="0">
                <a:latin typeface="+mn-lt"/>
                <a:ea typeface="+mn-ea"/>
                <a:cs typeface="+mn-cs"/>
              </a:rPr>
              <a:t>, 849. Pastor </a:t>
            </a:r>
            <a:r>
              <a:rPr lang="en-US" sz="1800" dirty="0" err="1">
                <a:latin typeface="+mn-lt"/>
                <a:ea typeface="+mn-ea"/>
                <a:cs typeface="+mn-cs"/>
              </a:rPr>
              <a:t>Dirigente</a:t>
            </a:r>
            <a:r>
              <a:rPr lang="en-US" sz="1800" dirty="0">
                <a:latin typeface="+mn-lt"/>
                <a:ea typeface="+mn-ea"/>
                <a:cs typeface="+mn-cs"/>
              </a:rPr>
              <a:t> Júlio Cesar Medeiros</a:t>
            </a:r>
            <a:br>
              <a:rPr lang="en-US" sz="1800" dirty="0">
                <a:latin typeface="+mn-lt"/>
                <a:ea typeface="+mn-ea"/>
                <a:cs typeface="+mn-cs"/>
              </a:rPr>
            </a:br>
            <a:br>
              <a:rPr lang="en-US" sz="1800" dirty="0">
                <a:latin typeface="+mn-lt"/>
                <a:ea typeface="+mn-ea"/>
                <a:cs typeface="+mn-cs"/>
              </a:rPr>
            </a:br>
            <a:r>
              <a:rPr lang="en-US" sz="1800" dirty="0">
                <a:latin typeface="+mn-lt"/>
                <a:ea typeface="+mn-ea"/>
                <a:cs typeface="+mn-cs"/>
              </a:rPr>
              <a:t>Professor da EBD - </a:t>
            </a:r>
            <a:r>
              <a:rPr lang="en-US" sz="1800" dirty="0" err="1">
                <a:latin typeface="+mn-lt"/>
                <a:ea typeface="+mn-ea"/>
                <a:cs typeface="+mn-cs"/>
              </a:rPr>
              <a:t>Trabalhador</a:t>
            </a:r>
            <a:r>
              <a:rPr lang="en-US" sz="1800" dirty="0">
                <a:latin typeface="+mn-lt"/>
                <a:ea typeface="+mn-ea"/>
                <a:cs typeface="+mn-cs"/>
              </a:rPr>
              <a:t>: </a:t>
            </a:r>
            <a:r>
              <a:rPr lang="en-US" sz="1800" dirty="0" err="1">
                <a:latin typeface="+mn-lt"/>
                <a:ea typeface="+mn-ea"/>
                <a:cs typeface="+mn-cs"/>
              </a:rPr>
              <a:t>Evandro</a:t>
            </a:r>
            <a:r>
              <a:rPr lang="en-US" sz="1800" dirty="0">
                <a:latin typeface="+mn-lt"/>
                <a:ea typeface="+mn-ea"/>
                <a:cs typeface="+mn-cs"/>
              </a:rPr>
              <a:t> Vieira de Andrade</a:t>
            </a:r>
            <a:br>
              <a:rPr lang="en-US" sz="1800" dirty="0">
                <a:latin typeface="+mn-lt"/>
                <a:ea typeface="+mn-ea"/>
                <a:cs typeface="+mn-cs"/>
              </a:rPr>
            </a:br>
            <a:r>
              <a:rPr lang="en-US" sz="1800" dirty="0">
                <a:latin typeface="+mn-lt"/>
                <a:ea typeface="+mn-ea"/>
                <a:cs typeface="+mn-cs"/>
              </a:rPr>
              <a:t> </a:t>
            </a:r>
          </a:p>
        </p:txBody>
      </p:sp>
      <p:pic>
        <p:nvPicPr>
          <p:cNvPr id="6" name="Imagem 5" descr="Uma imagem contendo relógio, livro, mesa, segurando&#10;&#10;Descrição gerada automaticamente">
            <a:extLst>
              <a:ext uri="{FF2B5EF4-FFF2-40B4-BE49-F238E27FC236}">
                <a16:creationId xmlns:a16="http://schemas.microsoft.com/office/drawing/2014/main" id="{8729AB0B-B6BF-4B89-AC41-4844FFBA113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485" r="-3" b="-3"/>
          <a:stretch/>
        </p:blipFill>
        <p:spPr>
          <a:xfrm>
            <a:off x="7545274" y="10"/>
            <a:ext cx="4646726" cy="6857990"/>
          </a:xfrm>
          <a:prstGeom prst="rect">
            <a:avLst/>
          </a:prstGeom>
        </p:spPr>
      </p:pic>
      <p:grpSp>
        <p:nvGrpSpPr>
          <p:cNvPr id="38" name="Group 37">
            <a:extLst>
              <a:ext uri="{FF2B5EF4-FFF2-40B4-BE49-F238E27FC236}">
                <a16:creationId xmlns:a16="http://schemas.microsoft.com/office/drawing/2014/main" id="{B55DE4E1-F219-45A4-96D9-9A86D0E4DBD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39" name="Oval 38">
              <a:extLst>
                <a:ext uri="{FF2B5EF4-FFF2-40B4-BE49-F238E27FC236}">
                  <a16:creationId xmlns:a16="http://schemas.microsoft.com/office/drawing/2014/main" id="{3601C3FF-4A5D-437C-B3DB-A53B99D308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40" name="Oval 39">
              <a:extLst>
                <a:ext uri="{FF2B5EF4-FFF2-40B4-BE49-F238E27FC236}">
                  <a16:creationId xmlns:a16="http://schemas.microsoft.com/office/drawing/2014/main" id="{61B1BDC9-B583-4F65-8FE9-E2CBE71D93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8730113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Interface gráfica do usuário, Aplicativo, Teams&#10;&#10;Descrição gerada automaticamente">
            <a:extLst>
              <a:ext uri="{FF2B5EF4-FFF2-40B4-BE49-F238E27FC236}">
                <a16:creationId xmlns:a16="http://schemas.microsoft.com/office/drawing/2014/main" id="{A9F5EA7E-3ABD-4172-921F-317104F28D0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85213" y="0"/>
            <a:ext cx="5837649" cy="3261194"/>
          </a:xfrm>
          <a:prstGeom prst="rect">
            <a:avLst/>
          </a:prstGeom>
          <a:ln>
            <a:noFill/>
          </a:ln>
          <a:effectLst>
            <a:outerShdw blurRad="292100" dist="139700" dir="2700000" algn="tl" rotWithShape="0">
              <a:srgbClr val="333333">
                <a:alpha val="65000"/>
              </a:srgbClr>
            </a:outerShdw>
          </a:effectLst>
        </p:spPr>
      </p:pic>
      <p:pic>
        <p:nvPicPr>
          <p:cNvPr id="4" name="Imagem 3">
            <a:extLst>
              <a:ext uri="{FF2B5EF4-FFF2-40B4-BE49-F238E27FC236}">
                <a16:creationId xmlns:a16="http://schemas.microsoft.com/office/drawing/2014/main" id="{B623677D-910D-41E9-86A6-BEBD513E1232}"/>
              </a:ext>
            </a:extLst>
          </p:cNvPr>
          <p:cNvPicPr>
            <a:picLocks noChangeAspect="1"/>
          </p:cNvPicPr>
          <p:nvPr/>
        </p:nvPicPr>
        <p:blipFill>
          <a:blip r:embed="rId3"/>
          <a:stretch>
            <a:fillRect/>
          </a:stretch>
        </p:blipFill>
        <p:spPr>
          <a:xfrm>
            <a:off x="27794" y="841598"/>
            <a:ext cx="3726425" cy="3726425"/>
          </a:xfrm>
          <a:prstGeom prst="rect">
            <a:avLst/>
          </a:prstGeom>
        </p:spPr>
      </p:pic>
      <p:pic>
        <p:nvPicPr>
          <p:cNvPr id="5124" name="Picture 4" descr="Inscrever Se GIFs - Get the best GIF on GIPHY">
            <a:extLst>
              <a:ext uri="{FF2B5EF4-FFF2-40B4-BE49-F238E27FC236}">
                <a16:creationId xmlns:a16="http://schemas.microsoft.com/office/drawing/2014/main" id="{E04064F2-A5F6-440B-B641-A2A133F5743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47637" y="868096"/>
            <a:ext cx="33909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m 5" descr="Forma&#10;&#10;Descrição gerada automaticamente com confiança baixa">
            <a:extLst>
              <a:ext uri="{FF2B5EF4-FFF2-40B4-BE49-F238E27FC236}">
                <a16:creationId xmlns:a16="http://schemas.microsoft.com/office/drawing/2014/main" id="{AE253FD1-C0CE-4E0E-88FD-AA090F4A86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975" y="4856078"/>
            <a:ext cx="1940675" cy="1905001"/>
          </a:xfrm>
          <a:prstGeom prst="rect">
            <a:avLst/>
          </a:prstGeom>
        </p:spPr>
      </p:pic>
      <p:sp>
        <p:nvSpPr>
          <p:cNvPr id="8" name="CaixaDeTexto 7">
            <a:extLst>
              <a:ext uri="{FF2B5EF4-FFF2-40B4-BE49-F238E27FC236}">
                <a16:creationId xmlns:a16="http://schemas.microsoft.com/office/drawing/2014/main" id="{3CEF2C47-6523-415F-BBD3-862C64C97ADE}"/>
              </a:ext>
            </a:extLst>
          </p:cNvPr>
          <p:cNvSpPr txBox="1"/>
          <p:nvPr/>
        </p:nvSpPr>
        <p:spPr>
          <a:xfrm>
            <a:off x="49975" y="219107"/>
            <a:ext cx="41148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3200" dirty="0"/>
              <a:t>COMO AJUDAR?</a:t>
            </a:r>
          </a:p>
        </p:txBody>
      </p:sp>
      <p:pic>
        <p:nvPicPr>
          <p:cNvPr id="9" name="Imagem 8" descr="Desenho de rosto de pessoa&#10;&#10;Descrição gerada automaticamente com confiança baixa">
            <a:extLst>
              <a:ext uri="{FF2B5EF4-FFF2-40B4-BE49-F238E27FC236}">
                <a16:creationId xmlns:a16="http://schemas.microsoft.com/office/drawing/2014/main" id="{E33C4E3B-B16A-4F99-91E6-A345115CBD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01178" y="487270"/>
            <a:ext cx="1809750" cy="1143000"/>
          </a:xfrm>
          <a:prstGeom prst="rect">
            <a:avLst/>
          </a:prstGeom>
        </p:spPr>
      </p:pic>
      <p:pic>
        <p:nvPicPr>
          <p:cNvPr id="3" name="Imagem 2" descr="Interface gráfica do usuário, Aplicativo&#10;&#10;Descrição gerada automaticamente">
            <a:extLst>
              <a:ext uri="{FF2B5EF4-FFF2-40B4-BE49-F238E27FC236}">
                <a16:creationId xmlns:a16="http://schemas.microsoft.com/office/drawing/2014/main" id="{235A01E0-DFCD-403A-B465-BFD17622C37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88013" y="2913250"/>
            <a:ext cx="1885477" cy="3315123"/>
          </a:xfrm>
          <a:prstGeom prst="rect">
            <a:avLst/>
          </a:prstGeom>
          <a:ln>
            <a:noFill/>
          </a:ln>
          <a:effectLst>
            <a:outerShdw blurRad="292100" dist="139700" dir="2700000" algn="tl" rotWithShape="0">
              <a:srgbClr val="333333">
                <a:alpha val="65000"/>
              </a:srgbClr>
            </a:outerShdw>
          </a:effectLst>
        </p:spPr>
      </p:pic>
      <p:pic>
        <p:nvPicPr>
          <p:cNvPr id="10" name="Imagem 9" descr="Uma imagem contendo mulher, jogador, bola, balançando&#10;&#10;Descrição gerada automaticamente">
            <a:extLst>
              <a:ext uri="{FF2B5EF4-FFF2-40B4-BE49-F238E27FC236}">
                <a16:creationId xmlns:a16="http://schemas.microsoft.com/office/drawing/2014/main" id="{1BB17BAF-CF12-4993-83D9-2FDE996AE7A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266421">
            <a:off x="7021510" y="5001861"/>
            <a:ext cx="1158682" cy="1873383"/>
          </a:xfrm>
          <a:prstGeom prst="rect">
            <a:avLst/>
          </a:prstGeom>
          <a:ln>
            <a:noFill/>
          </a:ln>
          <a:effectLst>
            <a:outerShdw blurRad="292100" dist="139700" dir="2700000" algn="tl" rotWithShape="0">
              <a:srgbClr val="333333">
                <a:alpha val="65000"/>
              </a:srgbClr>
            </a:outerShdw>
          </a:effectLst>
        </p:spPr>
      </p:pic>
      <p:grpSp>
        <p:nvGrpSpPr>
          <p:cNvPr id="11" name="Agrupar 10">
            <a:extLst>
              <a:ext uri="{FF2B5EF4-FFF2-40B4-BE49-F238E27FC236}">
                <a16:creationId xmlns:a16="http://schemas.microsoft.com/office/drawing/2014/main" id="{1584D127-F47D-483C-B584-7F425CE221F3}"/>
              </a:ext>
            </a:extLst>
          </p:cNvPr>
          <p:cNvGrpSpPr/>
          <p:nvPr/>
        </p:nvGrpSpPr>
        <p:grpSpPr>
          <a:xfrm>
            <a:off x="4411451" y="3163269"/>
            <a:ext cx="2625751" cy="2392224"/>
            <a:chOff x="7663544" y="780037"/>
            <a:chExt cx="3832268" cy="4215517"/>
          </a:xfrm>
        </p:grpSpPr>
        <p:pic>
          <p:nvPicPr>
            <p:cNvPr id="12" name="Imagem 11" descr="Tela de celular com texto preto sobre fundo azul&#10;&#10;Descrição gerada automaticamente">
              <a:extLst>
                <a:ext uri="{FF2B5EF4-FFF2-40B4-BE49-F238E27FC236}">
                  <a16:creationId xmlns:a16="http://schemas.microsoft.com/office/drawing/2014/main" id="{A7B243FA-C9F6-4AEA-8648-A2867874B37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63544" y="780037"/>
              <a:ext cx="3832268" cy="3832268"/>
            </a:xfrm>
            <a:prstGeom prst="rect">
              <a:avLst/>
            </a:prstGeom>
            <a:ln>
              <a:noFill/>
            </a:ln>
            <a:effectLst>
              <a:outerShdw blurRad="292100" dist="139700" dir="2700000" algn="tl" rotWithShape="0">
                <a:srgbClr val="333333">
                  <a:alpha val="65000"/>
                </a:srgbClr>
              </a:outerShdw>
            </a:effectLst>
          </p:spPr>
        </p:pic>
        <p:sp>
          <p:nvSpPr>
            <p:cNvPr id="13" name="CaixaDeTexto 12">
              <a:extLst>
                <a:ext uri="{FF2B5EF4-FFF2-40B4-BE49-F238E27FC236}">
                  <a16:creationId xmlns:a16="http://schemas.microsoft.com/office/drawing/2014/main" id="{430C9AC5-ACEB-44F2-8C2F-C910CE6FC4EA}"/>
                </a:ext>
              </a:extLst>
            </p:cNvPr>
            <p:cNvSpPr txBox="1"/>
            <p:nvPr/>
          </p:nvSpPr>
          <p:spPr>
            <a:xfrm>
              <a:off x="7663544" y="4626222"/>
              <a:ext cx="3832268" cy="369332"/>
            </a:xfrm>
            <a:prstGeom prst="rect">
              <a:avLst/>
            </a:prstGeom>
            <a:noFill/>
          </p:spPr>
          <p:txBody>
            <a:bodyPr wrap="square">
              <a:spAutoFit/>
            </a:bodyPr>
            <a:lstStyle/>
            <a:p>
              <a:r>
                <a:rPr lang="pt-BR" dirty="0">
                  <a:hlinkClick r:id="rId10"/>
                </a:rPr>
                <a:t>https://t.me/juliocesarmedeiros</a:t>
              </a:r>
              <a:r>
                <a:rPr lang="pt-BR" dirty="0"/>
                <a:t> </a:t>
              </a:r>
            </a:p>
          </p:txBody>
        </p:sp>
      </p:grpSp>
      <p:grpSp>
        <p:nvGrpSpPr>
          <p:cNvPr id="14" name="Agrupar 13">
            <a:extLst>
              <a:ext uri="{FF2B5EF4-FFF2-40B4-BE49-F238E27FC236}">
                <a16:creationId xmlns:a16="http://schemas.microsoft.com/office/drawing/2014/main" id="{BCAD959F-17A5-48AA-A436-BEDFEE90161F}"/>
              </a:ext>
            </a:extLst>
          </p:cNvPr>
          <p:cNvGrpSpPr/>
          <p:nvPr/>
        </p:nvGrpSpPr>
        <p:grpSpPr>
          <a:xfrm>
            <a:off x="7556473" y="3393335"/>
            <a:ext cx="4472684" cy="3468286"/>
            <a:chOff x="43782" y="2855194"/>
            <a:chExt cx="4472684" cy="3468286"/>
          </a:xfrm>
        </p:grpSpPr>
        <p:sp>
          <p:nvSpPr>
            <p:cNvPr id="15" name="CaixaDeTexto 14">
              <a:extLst>
                <a:ext uri="{FF2B5EF4-FFF2-40B4-BE49-F238E27FC236}">
                  <a16:creationId xmlns:a16="http://schemas.microsoft.com/office/drawing/2014/main" id="{E2CD8D81-37BF-4F10-8062-94008A0D5306}"/>
                </a:ext>
              </a:extLst>
            </p:cNvPr>
            <p:cNvSpPr txBox="1"/>
            <p:nvPr/>
          </p:nvSpPr>
          <p:spPr>
            <a:xfrm>
              <a:off x="43782" y="2855194"/>
              <a:ext cx="4408714" cy="17543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pt-BR" dirty="0">
                  <a:solidFill>
                    <a:schemeClr val="bg1"/>
                  </a:solidFill>
                  <a:hlinkClick r:id="rId11">
                    <a:extLst>
                      <a:ext uri="{A12FA001-AC4F-418D-AE19-62706E023703}">
                        <ahyp:hlinkClr xmlns:ahyp="http://schemas.microsoft.com/office/drawing/2018/hyperlinkcolor" val="tx"/>
                      </a:ext>
                    </a:extLst>
                  </a:hlinkClick>
                </a:rPr>
                <a:t>https://go.hotmart.com/D45351936X?dp=1</a:t>
              </a:r>
              <a:r>
                <a:rPr lang="pt-BR" dirty="0">
                  <a:solidFill>
                    <a:schemeClr val="bg1"/>
                  </a:solidFill>
                </a:rPr>
                <a:t> </a:t>
              </a:r>
            </a:p>
            <a:p>
              <a:r>
                <a:rPr lang="pt-BR" dirty="0"/>
                <a:t>Venha ser nosso aluno neste curso de professores de Escola Dominical! Não perca está oportunidade.</a:t>
              </a:r>
            </a:p>
            <a:p>
              <a:r>
                <a:rPr lang="pt-BR" dirty="0"/>
                <a:t> Totalmente on-line</a:t>
              </a:r>
            </a:p>
            <a:p>
              <a:r>
                <a:rPr lang="pt-BR" dirty="0"/>
                <a:t>Certificado ao final</a:t>
              </a:r>
            </a:p>
          </p:txBody>
        </p:sp>
        <p:pic>
          <p:nvPicPr>
            <p:cNvPr id="16" name="Picture 2">
              <a:extLst>
                <a:ext uri="{FF2B5EF4-FFF2-40B4-BE49-F238E27FC236}">
                  <a16:creationId xmlns:a16="http://schemas.microsoft.com/office/drawing/2014/main" id="{42C81C0A-FECB-470C-8849-37E4502BF10D}"/>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066685" y="3873699"/>
              <a:ext cx="2449781" cy="2449781"/>
            </a:xfrm>
            <a:prstGeom prst="rect">
              <a:avLst/>
            </a:prstGeom>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pic>
      </p:grpSp>
    </p:spTree>
    <p:extLst>
      <p:ext uri="{BB962C8B-B14F-4D97-AF65-F5344CB8AC3E}">
        <p14:creationId xmlns:p14="http://schemas.microsoft.com/office/powerpoint/2010/main" val="11864804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Uma imagem contendo pessoa, mulher, segurando, frente&#10;&#10;Descrição gerada automaticamente">
            <a:extLst>
              <a:ext uri="{FF2B5EF4-FFF2-40B4-BE49-F238E27FC236}">
                <a16:creationId xmlns:a16="http://schemas.microsoft.com/office/drawing/2014/main" id="{7195910B-10B0-46EC-87BF-E2C1FDFDA4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27297" y="409587"/>
            <a:ext cx="6718913" cy="5039185"/>
          </a:xfrm>
          <a:prstGeom prst="rect">
            <a:avLst/>
          </a:prstGeom>
          <a:ln>
            <a:noFill/>
          </a:ln>
          <a:effectLst>
            <a:outerShdw blurRad="292100" dist="139700" dir="2700000" algn="tl" rotWithShape="0">
              <a:srgbClr val="333333">
                <a:alpha val="65000"/>
              </a:srgbClr>
            </a:outerShdw>
          </a:effectLst>
        </p:spPr>
      </p:pic>
      <p:pic>
        <p:nvPicPr>
          <p:cNvPr id="7" name="Imagem 6" descr="Homem de terno azul&#10;&#10;Descrição gerada automaticamente">
            <a:extLst>
              <a:ext uri="{FF2B5EF4-FFF2-40B4-BE49-F238E27FC236}">
                <a16:creationId xmlns:a16="http://schemas.microsoft.com/office/drawing/2014/main" id="{C91BA2FA-4866-433D-9E8E-76E7E8AC0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0214" cy="6858000"/>
          </a:xfrm>
          <a:prstGeom prst="rect">
            <a:avLst/>
          </a:prstGeom>
        </p:spPr>
      </p:pic>
      <p:sp>
        <p:nvSpPr>
          <p:cNvPr id="8" name="CaixaDeTexto 7">
            <a:extLst>
              <a:ext uri="{FF2B5EF4-FFF2-40B4-BE49-F238E27FC236}">
                <a16:creationId xmlns:a16="http://schemas.microsoft.com/office/drawing/2014/main" id="{506C6A0B-6E45-488A-A1C5-5659EA8E23DE}"/>
              </a:ext>
            </a:extLst>
          </p:cNvPr>
          <p:cNvSpPr txBox="1"/>
          <p:nvPr/>
        </p:nvSpPr>
        <p:spPr>
          <a:xfrm>
            <a:off x="5362414" y="5858359"/>
            <a:ext cx="2479728" cy="369332"/>
          </a:xfrm>
          <a:prstGeom prst="rect">
            <a:avLst/>
          </a:prstGeom>
          <a:noFill/>
        </p:spPr>
        <p:txBody>
          <a:bodyPr wrap="square" rtlCol="0">
            <a:spAutoFit/>
          </a:bodyPr>
          <a:lstStyle/>
          <a:p>
            <a:r>
              <a:rPr lang="pt-BR"/>
              <a:t>Pr. Júlio César Medeiros</a:t>
            </a:r>
            <a:endParaRPr lang="pt-BR" dirty="0"/>
          </a:p>
        </p:txBody>
      </p:sp>
      <p:pic>
        <p:nvPicPr>
          <p:cNvPr id="10" name="Gráfico 9" descr="Bolas de Harvey 100% com preenchimento sólido">
            <a:extLst>
              <a:ext uri="{FF2B5EF4-FFF2-40B4-BE49-F238E27FC236}">
                <a16:creationId xmlns:a16="http://schemas.microsoft.com/office/drawing/2014/main" id="{97E0EC46-731B-47A5-A9E3-A3868A3A8F4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089717" y="5670046"/>
            <a:ext cx="914400" cy="914400"/>
          </a:xfrm>
          <a:prstGeom prst="rect">
            <a:avLst/>
          </a:prstGeom>
        </p:spPr>
      </p:pic>
      <p:pic>
        <p:nvPicPr>
          <p:cNvPr id="18" name="Gráfico 17" descr="Bolas de Harvey 100% com preenchimento sólido">
            <a:extLst>
              <a:ext uri="{FF2B5EF4-FFF2-40B4-BE49-F238E27FC236}">
                <a16:creationId xmlns:a16="http://schemas.microsoft.com/office/drawing/2014/main" id="{B816CE7D-B5E6-4048-BDFC-8A8C1ECBB6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14742" y="5670046"/>
            <a:ext cx="914400" cy="914400"/>
          </a:xfrm>
          <a:prstGeom prst="rect">
            <a:avLst/>
          </a:prstGeom>
        </p:spPr>
      </p:pic>
      <p:pic>
        <p:nvPicPr>
          <p:cNvPr id="20" name="Gráfico 19" descr="Bolas de Harvey 100% com preenchimento sólido">
            <a:extLst>
              <a:ext uri="{FF2B5EF4-FFF2-40B4-BE49-F238E27FC236}">
                <a16:creationId xmlns:a16="http://schemas.microsoft.com/office/drawing/2014/main" id="{5DB010EE-43C8-4970-841A-5A5A30E536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80630" y="5670046"/>
            <a:ext cx="914400" cy="914400"/>
          </a:xfrm>
          <a:prstGeom prst="rect">
            <a:avLst/>
          </a:prstGeom>
        </p:spPr>
      </p:pic>
    </p:spTree>
    <p:extLst>
      <p:ext uri="{BB962C8B-B14F-4D97-AF65-F5344CB8AC3E}">
        <p14:creationId xmlns:p14="http://schemas.microsoft.com/office/powerpoint/2010/main" val="397880302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3AF35CD-DA30-4E34-B0F3-32C27766DA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36310" y="0"/>
            <a:ext cx="435568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ítulo 8">
            <a:extLst>
              <a:ext uri="{FF2B5EF4-FFF2-40B4-BE49-F238E27FC236}">
                <a16:creationId xmlns:a16="http://schemas.microsoft.com/office/drawing/2014/main" id="{EEE906F6-70AB-49BF-8B6A-6E8DC5C9745A}"/>
              </a:ext>
            </a:extLst>
          </p:cNvPr>
          <p:cNvSpPr>
            <a:spLocks noGrp="1"/>
          </p:cNvSpPr>
          <p:nvPr>
            <p:ph type="title"/>
          </p:nvPr>
        </p:nvSpPr>
        <p:spPr>
          <a:xfrm>
            <a:off x="8156351" y="484632"/>
            <a:ext cx="3274568" cy="599889"/>
          </a:xfrm>
          <a:ln>
            <a:noFill/>
          </a:ln>
        </p:spPr>
        <p:txBody>
          <a:bodyPr vert="horz" lIns="91440" tIns="45720" rIns="91440" bIns="45720" rtlCol="0" anchor="ctr">
            <a:normAutofit/>
          </a:bodyPr>
          <a:lstStyle/>
          <a:p>
            <a:r>
              <a:rPr lang="en-US" sz="3200" dirty="0" err="1"/>
              <a:t>Versículo-chave</a:t>
            </a:r>
            <a:endParaRPr lang="en-US" sz="3200" dirty="0"/>
          </a:p>
        </p:txBody>
      </p:sp>
      <p:sp>
        <p:nvSpPr>
          <p:cNvPr id="10" name="Espaço Reservado para Conteúdo 9">
            <a:extLst>
              <a:ext uri="{FF2B5EF4-FFF2-40B4-BE49-F238E27FC236}">
                <a16:creationId xmlns:a16="http://schemas.microsoft.com/office/drawing/2014/main" id="{12C09920-15B2-4E9C-9C8C-E7E02BAFB777}"/>
              </a:ext>
            </a:extLst>
          </p:cNvPr>
          <p:cNvSpPr>
            <a:spLocks noGrp="1"/>
          </p:cNvSpPr>
          <p:nvPr>
            <p:ph idx="1"/>
          </p:nvPr>
        </p:nvSpPr>
        <p:spPr>
          <a:xfrm>
            <a:off x="8038214" y="2121408"/>
            <a:ext cx="3662171" cy="1514927"/>
          </a:xfrm>
        </p:spPr>
        <p:txBody>
          <a:bodyPr vert="horz" lIns="91440" tIns="45720" rIns="91440" bIns="45720" rtlCol="0">
            <a:normAutofit fontScale="62500" lnSpcReduction="20000"/>
          </a:bodyPr>
          <a:lstStyle/>
          <a:p>
            <a:r>
              <a:rPr lang="pt-BR" sz="3200" dirty="0"/>
              <a:t>“E os sacerdotes não podiam permanecer em pé, para ministrar, por causa da nuvem; porque a glória só Senhor encheu a casa de Deus”, Cr 5,14.</a:t>
            </a:r>
          </a:p>
          <a:p>
            <a:pPr marL="0" indent="0">
              <a:buNone/>
            </a:pPr>
            <a:endParaRPr lang="en-US" sz="1600" dirty="0"/>
          </a:p>
        </p:txBody>
      </p:sp>
      <p:grpSp>
        <p:nvGrpSpPr>
          <p:cNvPr id="17" name="Group 16">
            <a:extLst>
              <a:ext uri="{FF2B5EF4-FFF2-40B4-BE49-F238E27FC236}">
                <a16:creationId xmlns:a16="http://schemas.microsoft.com/office/drawing/2014/main" id="{BCFC42DC-2C46-47C4-BC61-530557385D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8" name="Oval 17">
              <a:extLst>
                <a:ext uri="{FF2B5EF4-FFF2-40B4-BE49-F238E27FC236}">
                  <a16:creationId xmlns:a16="http://schemas.microsoft.com/office/drawing/2014/main" id="{54B91A37-AA1F-4966-8ACF-93023547DA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4">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17B17AC5-0931-432F-9A4A-DDCFAA010A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11" name="Espaço Reservado para Conteúdo 9">
            <a:extLst>
              <a:ext uri="{FF2B5EF4-FFF2-40B4-BE49-F238E27FC236}">
                <a16:creationId xmlns:a16="http://schemas.microsoft.com/office/drawing/2014/main" id="{C161B349-AE1A-4B4F-A371-28859368743F}"/>
              </a:ext>
            </a:extLst>
          </p:cNvPr>
          <p:cNvSpPr txBox="1">
            <a:spLocks/>
          </p:cNvSpPr>
          <p:nvPr/>
        </p:nvSpPr>
        <p:spPr>
          <a:xfrm>
            <a:off x="8196754" y="5091466"/>
            <a:ext cx="3662171" cy="1106317"/>
          </a:xfrm>
          <a:prstGeom prst="rect">
            <a:avLst/>
          </a:prstGeom>
        </p:spPr>
        <p:txBody>
          <a:bodyPr vert="horz" lIns="91440" tIns="45720" rIns="91440" bIns="45720" rtlCol="0">
            <a:normAutofit lnSpcReduction="10000"/>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lgn="ctr"/>
            <a:r>
              <a:rPr lang="pt-BR" sz="2000" b="0" strike="noStrike" spc="-1" dirty="0">
                <a:solidFill>
                  <a:srgbClr val="000000"/>
                </a:solidFill>
                <a:latin typeface="Century Gothic"/>
                <a:ea typeface="Noto Sans CJK SC"/>
              </a:rPr>
              <a:t>Saber que o Senhor tem propósitos específicos e regras claras para cada um de Seus servos.</a:t>
            </a:r>
            <a:endParaRPr lang="pt-BR" sz="2000" b="0" strike="noStrike" spc="-1" dirty="0">
              <a:latin typeface="Arial"/>
            </a:endParaRPr>
          </a:p>
        </p:txBody>
      </p:sp>
      <p:sp>
        <p:nvSpPr>
          <p:cNvPr id="12" name="Título 8">
            <a:extLst>
              <a:ext uri="{FF2B5EF4-FFF2-40B4-BE49-F238E27FC236}">
                <a16:creationId xmlns:a16="http://schemas.microsoft.com/office/drawing/2014/main" id="{0C679C14-41E0-4D01-9BAB-0A9A1D36FEA7}"/>
              </a:ext>
            </a:extLst>
          </p:cNvPr>
          <p:cNvSpPr txBox="1">
            <a:spLocks/>
          </p:cNvSpPr>
          <p:nvPr/>
        </p:nvSpPr>
        <p:spPr>
          <a:xfrm>
            <a:off x="8196754" y="4236928"/>
            <a:ext cx="3274568" cy="599889"/>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5">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en-US" sz="3200" dirty="0" err="1"/>
              <a:t>Objetivo</a:t>
            </a:r>
            <a:r>
              <a:rPr lang="en-US" sz="3200" dirty="0"/>
              <a:t>:</a:t>
            </a:r>
          </a:p>
        </p:txBody>
      </p:sp>
      <p:pic>
        <p:nvPicPr>
          <p:cNvPr id="2050" name="Picture 2" descr="Colunas | Vagner Miranda: A Bíblia">
            <a:extLst>
              <a:ext uri="{FF2B5EF4-FFF2-40B4-BE49-F238E27FC236}">
                <a16:creationId xmlns:a16="http://schemas.microsoft.com/office/drawing/2014/main" id="{1DC4A84D-69F6-4740-AFE3-4328C1C1734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730" y="891649"/>
            <a:ext cx="6667500"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469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p:cNvSpPr>
            <a:spLocks noGrp="1"/>
          </p:cNvSpPr>
          <p:nvPr>
            <p:ph type="title"/>
          </p:nvPr>
        </p:nvSpPr>
        <p:spPr>
          <a:xfrm>
            <a:off x="1069848" y="484632"/>
            <a:ext cx="10058400" cy="1609344"/>
          </a:xfrm>
        </p:spPr>
        <p:txBody>
          <a:bodyPr>
            <a:normAutofit/>
          </a:bodyPr>
          <a:lstStyle/>
          <a:p>
            <a:r>
              <a:rPr lang="pt-BR" dirty="0"/>
              <a:t>Atividade em Grupo</a:t>
            </a:r>
          </a:p>
        </p:txBody>
      </p:sp>
      <p:sp>
        <p:nvSpPr>
          <p:cNvPr id="3" name="Espaço Reservado para Conteúdo 2"/>
          <p:cNvSpPr>
            <a:spLocks noGrp="1"/>
          </p:cNvSpPr>
          <p:nvPr>
            <p:ph idx="1"/>
          </p:nvPr>
        </p:nvSpPr>
        <p:spPr>
          <a:xfrm>
            <a:off x="6496216" y="2320412"/>
            <a:ext cx="4876315" cy="4366469"/>
          </a:xfrm>
        </p:spPr>
        <p:txBody>
          <a:bodyPr anchor="ctr">
            <a:normAutofit lnSpcReduction="10000"/>
          </a:bodyPr>
          <a:lstStyle/>
          <a:p>
            <a:pPr algn="just"/>
            <a:r>
              <a:rPr lang="pt-BR" dirty="0"/>
              <a:t>A construção do templo de Salomão foi uma grande realização do sábio rei de Israel. Ele, porém, precisou de vários profissionais para efetivar seu projeto: engenheiros, pedreiros, carpinteiros, artesãos e outros. Leve para aula recortes de artigos ou reportagens que tratem da importância das profissões. </a:t>
            </a:r>
          </a:p>
          <a:p>
            <a:pPr algn="just"/>
            <a:r>
              <a:rPr lang="pt-BR" dirty="0"/>
              <a:t>Pergunte quais profissionais eles acham importantes e por quê? Pergunte, ainda, qual profissão cada um dos alunos deseja seguir. Ouça-os com atenção, pois esse bate-papo pode ser inspirador para a vida profissional dos adolescentes.</a:t>
            </a:r>
          </a:p>
        </p:txBody>
      </p:sp>
      <p:sp>
        <p:nvSpPr>
          <p:cNvPr id="19" name="Oval 18">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4">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1" name="Oval 20">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pic>
        <p:nvPicPr>
          <p:cNvPr id="5122" name="Picture 2" descr="Atividades sobre Profissões para Educação Infantil - Para imprimir">
            <a:extLst>
              <a:ext uri="{FF2B5EF4-FFF2-40B4-BE49-F238E27FC236}">
                <a16:creationId xmlns:a16="http://schemas.microsoft.com/office/drawing/2014/main" id="{AE18AB63-3BE5-4DE7-B97D-1A30226703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630" y="2550502"/>
            <a:ext cx="5715000" cy="3843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77181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2" name="Group 191">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3" name="Oval 192">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94" name="Oval 193">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p:nvSpPr>
          <p:cNvPr id="195" name="Rectangle 194">
            <a:extLst>
              <a:ext uri="{FF2B5EF4-FFF2-40B4-BE49-F238E27FC236}">
                <a16:creationId xmlns:a16="http://schemas.microsoft.com/office/drawing/2014/main" id="{5B057BAA-CAD8-42D7-8DDF-E2075435DA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6502" y="0"/>
            <a:ext cx="6125497" cy="6857999"/>
          </a:xfrm>
          <a:prstGeom prst="rect">
            <a:avLst/>
          </a:prstGeom>
          <a:blipFill dpi="0" rotWithShape="1">
            <a:blip r:embed="rId4">
              <a:alphaModFix amt="60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TextShape 1"/>
          <p:cNvSpPr txBox="1"/>
          <p:nvPr/>
        </p:nvSpPr>
        <p:spPr>
          <a:xfrm>
            <a:off x="6400800" y="484632"/>
            <a:ext cx="5299586" cy="1609344"/>
          </a:xfrm>
          <a:prstGeom prst="rect">
            <a:avLst/>
          </a:prstGeom>
          <a:ln>
            <a:noFill/>
          </a:ln>
        </p:spPr>
        <p:txBody>
          <a:bodyPr vert="horz" lIns="91440" tIns="45720" rIns="91440" bIns="45720" rtlCol="0" anchor="ctr">
            <a:normAutofit/>
          </a:bodyPr>
          <a:lstStyle/>
          <a:p>
            <a:pPr>
              <a:lnSpc>
                <a:spcPct val="90000"/>
              </a:lnSpc>
              <a:spcBef>
                <a:spcPct val="0"/>
              </a:spcBef>
              <a:spcAft>
                <a:spcPts val="600"/>
              </a:spcAft>
            </a:pPr>
            <a:r>
              <a:rPr lang="en-US" sz="4000" b="0" strike="noStrike" cap="all" spc="-1">
                <a:blipFill>
                  <a:blip r:embed="rId5">
                    <a:extLst>
                      <a:ext uri="{28A0092B-C50C-407E-A947-70E740481C1C}">
                        <a14:useLocalDpi xmlns:a14="http://schemas.microsoft.com/office/drawing/2010/main" val="0"/>
                      </a:ext>
                    </a:extLst>
                  </a:blip>
                  <a:tile tx="6350" ty="-127000" sx="65000" sy="64000" flip="none" algn="tl"/>
                </a:blipFill>
                <a:latin typeface="+mj-lt"/>
                <a:ea typeface="+mj-ea"/>
                <a:cs typeface="+mj-cs"/>
              </a:rPr>
              <a:t>Introdução</a:t>
            </a:r>
          </a:p>
        </p:txBody>
      </p:sp>
      <p:pic>
        <p:nvPicPr>
          <p:cNvPr id="1026" name="Picture 2" descr="O Tabernáculo de Moisés e seu significado">
            <a:extLst>
              <a:ext uri="{FF2B5EF4-FFF2-40B4-BE49-F238E27FC236}">
                <a16:creationId xmlns:a16="http://schemas.microsoft.com/office/drawing/2014/main" id="{079D3E05-7C6C-4176-AABD-849FA1A889C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8111" r="19257" b="1"/>
          <a:stretch/>
        </p:blipFill>
        <p:spPr bwMode="auto">
          <a:xfrm>
            <a:off x="633999" y="640080"/>
            <a:ext cx="4794199" cy="5588101"/>
          </a:xfrm>
          <a:prstGeom prst="rect">
            <a:avLst/>
          </a:prstGeom>
          <a:noFill/>
          <a:extLst>
            <a:ext uri="{909E8E84-426E-40DD-AFC4-6F175D3DCCD1}">
              <a14:hiddenFill xmlns:a14="http://schemas.microsoft.com/office/drawing/2010/main">
                <a:solidFill>
                  <a:srgbClr val="FFFFFF"/>
                </a:solidFill>
              </a14:hiddenFill>
            </a:ext>
          </a:extLst>
        </p:spPr>
      </p:pic>
      <p:sp>
        <p:nvSpPr>
          <p:cNvPr id="141" name="TextShape 2"/>
          <p:cNvSpPr txBox="1"/>
          <p:nvPr/>
        </p:nvSpPr>
        <p:spPr>
          <a:xfrm>
            <a:off x="6400799" y="2121408"/>
            <a:ext cx="5299585" cy="4050792"/>
          </a:xfrm>
          <a:prstGeom prst="rect">
            <a:avLst/>
          </a:prstGeom>
        </p:spPr>
        <p:txBody>
          <a:bodyPr vert="horz" lIns="91440" tIns="45720" rIns="91440" bIns="45720" rtlCol="0">
            <a:normAutofit/>
          </a:bodyPr>
          <a:lstStyle/>
          <a:p>
            <a:pPr indent="-182880">
              <a:lnSpc>
                <a:spcPct val="90000"/>
              </a:lnSpc>
              <a:spcBef>
                <a:spcPts val="1417"/>
              </a:spcBef>
              <a:buClr>
                <a:schemeClr val="accent1">
                  <a:lumMod val="75000"/>
                </a:schemeClr>
              </a:buClr>
              <a:buSzPct val="85000"/>
              <a:buFont typeface="Wingdings" pitchFamily="2" charset="2"/>
              <a:buChar char="§"/>
            </a:pPr>
            <a:r>
              <a:rPr lang="en-US" sz="1700" b="0" strike="noStrike" spc="-1"/>
              <a:t>Quando Israel peregrinava pelo deserto rumo à Canaã, Deus ordenou a Moisés que construísse um Tabernáculo, que simbolizava a Sua presença no meio do povo (Êx 25,8). </a:t>
            </a:r>
          </a:p>
          <a:p>
            <a:pPr indent="-182880">
              <a:lnSpc>
                <a:spcPct val="90000"/>
              </a:lnSpc>
              <a:spcBef>
                <a:spcPts val="1417"/>
              </a:spcBef>
              <a:buClr>
                <a:schemeClr val="accent1">
                  <a:lumMod val="75000"/>
                </a:schemeClr>
              </a:buClr>
              <a:buSzPct val="85000"/>
              <a:buFont typeface="Wingdings" pitchFamily="2" charset="2"/>
              <a:buChar char="§"/>
            </a:pPr>
            <a:r>
              <a:rPr lang="en-US" sz="1700" b="0" strike="noStrike" spc="-1"/>
              <a:t>O Tabernáculo era um templo móvel, que o povo armava e desarmava conforme a ordem de Deus. </a:t>
            </a:r>
          </a:p>
          <a:p>
            <a:pPr indent="-182880">
              <a:lnSpc>
                <a:spcPct val="90000"/>
              </a:lnSpc>
              <a:spcBef>
                <a:spcPts val="1417"/>
              </a:spcBef>
              <a:buClr>
                <a:schemeClr val="accent1">
                  <a:lumMod val="75000"/>
                </a:schemeClr>
              </a:buClr>
              <a:buSzPct val="85000"/>
              <a:buFont typeface="Wingdings" pitchFamily="2" charset="2"/>
              <a:buChar char="§"/>
            </a:pPr>
            <a:r>
              <a:rPr lang="en-US" sz="1700" b="0" strike="noStrike" spc="-1"/>
              <a:t>Dentro dele, ficava Arca da Aliança, que continha a vara de Arão, as tábuas da lei e um vaso com um pouco de maná que caiu no deserto (Hb 9,4). </a:t>
            </a:r>
          </a:p>
          <a:p>
            <a:pPr indent="-182880">
              <a:lnSpc>
                <a:spcPct val="90000"/>
              </a:lnSpc>
              <a:spcBef>
                <a:spcPts val="1417"/>
              </a:spcBef>
              <a:buClr>
                <a:schemeClr val="accent1">
                  <a:lumMod val="75000"/>
                </a:schemeClr>
              </a:buClr>
              <a:buSzPct val="85000"/>
              <a:buFont typeface="Wingdings" pitchFamily="2" charset="2"/>
              <a:buChar char="§"/>
            </a:pPr>
            <a:r>
              <a:rPr lang="en-US" sz="1700" b="0" strike="noStrike" spc="-1"/>
              <a:t>Depois da entrada na Terra Prometida, passaram-se ainda muitos anos até que o Senhor permitisse a Salomão edificar o templo</a:t>
            </a:r>
          </a:p>
        </p:txBody>
      </p:sp>
      <p:grpSp>
        <p:nvGrpSpPr>
          <p:cNvPr id="196" name="Group 195">
            <a:extLst>
              <a:ext uri="{FF2B5EF4-FFF2-40B4-BE49-F238E27FC236}">
                <a16:creationId xmlns:a16="http://schemas.microsoft.com/office/drawing/2014/main" id="{ECBD3C71-5915-4215-B435-9334BCE4BE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7" name="Oval 196">
              <a:extLst>
                <a:ext uri="{FF2B5EF4-FFF2-40B4-BE49-F238E27FC236}">
                  <a16:creationId xmlns:a16="http://schemas.microsoft.com/office/drawing/2014/main" id="{118961C7-3F52-4908-BA1D-EE6B50734D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8" name="Oval 197">
              <a:extLst>
                <a:ext uri="{FF2B5EF4-FFF2-40B4-BE49-F238E27FC236}">
                  <a16:creationId xmlns:a16="http://schemas.microsoft.com/office/drawing/2014/main" id="{C640DAE0-FDB1-4C88-B414-A361A75EA2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6" name="Group 85">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87" name="Oval 86">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88" name="Oval 87">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90" name="Rectangle 89">
            <a:extLst>
              <a:ext uri="{FF2B5EF4-FFF2-40B4-BE49-F238E27FC236}">
                <a16:creationId xmlns:a16="http://schemas.microsoft.com/office/drawing/2014/main" id="{3C06EAFD-0C69-4B3B-BEA7-E7E11DDF9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A4066C89-42FB-4624-9AFE-3A31B36491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44" y="0"/>
            <a:ext cx="4648169" cy="6858000"/>
          </a:xfrm>
          <a:prstGeom prst="rect">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400000"/>
                      </a14:imgEffect>
                      <a14:imgEffect>
                        <a14:brightnessContrast bright="-40000" contrast="40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algn="ctr" defTabSz="914400"/>
            <a:endParaRPr lang="en-US" sz="2000" kern="0">
              <a:solidFill>
                <a:prstClr val="white"/>
              </a:solidFill>
              <a:latin typeface="Rockwell Extra Bold" pitchFamily="18" charset="0"/>
            </a:endParaRPr>
          </a:p>
        </p:txBody>
      </p:sp>
      <p:sp>
        <p:nvSpPr>
          <p:cNvPr id="144" name="TextShape 1"/>
          <p:cNvSpPr txBox="1"/>
          <p:nvPr/>
        </p:nvSpPr>
        <p:spPr>
          <a:xfrm>
            <a:off x="643468" y="643466"/>
            <a:ext cx="3686312" cy="5528734"/>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n-US" sz="4800" b="0" strike="noStrike" cap="all" spc="-1">
                <a:solidFill>
                  <a:srgbClr val="FFFFFF"/>
                </a:solidFill>
                <a:latin typeface="+mj-lt"/>
                <a:ea typeface="+mj-ea"/>
                <a:cs typeface="+mj-cs"/>
              </a:rPr>
              <a:t>1 . A CONSTRUÇÃO DO TEMPLO</a:t>
            </a:r>
          </a:p>
        </p:txBody>
      </p:sp>
      <p:sp>
        <p:nvSpPr>
          <p:cNvPr id="145" name="TextShape 2"/>
          <p:cNvSpPr txBox="1"/>
          <p:nvPr/>
        </p:nvSpPr>
        <p:spPr>
          <a:xfrm>
            <a:off x="5053780" y="599768"/>
            <a:ext cx="6074467" cy="5572432"/>
          </a:xfrm>
          <a:prstGeom prst="rect">
            <a:avLst/>
          </a:prstGeom>
        </p:spPr>
        <p:txBody>
          <a:bodyPr vert="horz" lIns="91440" tIns="45720" rIns="91440" bIns="45720" rtlCol="0" anchor="ctr">
            <a:normAutofit/>
          </a:bodyPr>
          <a:lstStyle/>
          <a:p>
            <a:pPr indent="-182880">
              <a:lnSpc>
                <a:spcPct val="90000"/>
              </a:lnSpc>
              <a:spcBef>
                <a:spcPts val="1417"/>
              </a:spcBef>
              <a:buClr>
                <a:schemeClr val="accent1">
                  <a:lumMod val="75000"/>
                </a:schemeClr>
              </a:buClr>
              <a:buSzPct val="85000"/>
              <a:buFont typeface="Wingdings" pitchFamily="2" charset="2"/>
              <a:buChar char="§"/>
            </a:pPr>
            <a:r>
              <a:rPr lang="en-US" b="0" strike="noStrike" spc="-1"/>
              <a:t>O rei Davi percebeu que morava em um suntuoso palácio, enquanto a Arca da Aliança do Senhor, depois de muito peregrinar pelo deserto, ainda estava debaixo de um atenda. Davi então resolveu construir um templo magnífico para que o povo pudesse adorar ao Senhor.</a:t>
            </a:r>
          </a:p>
          <a:p>
            <a:pPr indent="-182880">
              <a:lnSpc>
                <a:spcPct val="90000"/>
              </a:lnSpc>
              <a:spcBef>
                <a:spcPts val="1417"/>
              </a:spcBef>
              <a:buClr>
                <a:schemeClr val="accent1">
                  <a:lumMod val="75000"/>
                </a:schemeClr>
              </a:buClr>
              <a:buSzPct val="85000"/>
              <a:buFont typeface="Wingdings" pitchFamily="2" charset="2"/>
              <a:buChar char="§"/>
            </a:pPr>
            <a:r>
              <a:rPr lang="en-US" b="0" strike="noStrike" spc="-1"/>
              <a:t>Porém Deus mandou o profeta Natã dizer que ele (Davi) não edificaria o templo, porque essa missão seria de seu filho Salomão (1Cr 17.1-4), embora a intenção do rei fosse nobre, ela não correspondia a vontade de Deus. O Senhor não permitiu que ele tivesse tamanho privilégio (1Cr 22.8). O Senhor, entretanto, permitiu que ele ajudasse seu filho na obra do templo.</a:t>
            </a:r>
          </a:p>
          <a:p>
            <a:pPr indent="-182880">
              <a:lnSpc>
                <a:spcPct val="90000"/>
              </a:lnSpc>
              <a:spcBef>
                <a:spcPts val="1417"/>
              </a:spcBef>
              <a:buClr>
                <a:schemeClr val="accent1">
                  <a:lumMod val="75000"/>
                </a:schemeClr>
              </a:buClr>
              <a:buSzPct val="85000"/>
              <a:buFont typeface="Wingdings" pitchFamily="2" charset="2"/>
              <a:buChar char="§"/>
            </a:pPr>
            <a:r>
              <a:rPr lang="en-US" b="0" strike="noStrike" spc="-1"/>
              <a:t>Pai e filho trabalharam juntos naquela grande obra. Um planejou, o outro executou. A mesma coisa aconteceu com a salvação do homem: o Pai planejou tudo na eternidade; e o Filho executou, na Terra, o projeto divino de salvação da humanidade.</a:t>
            </a:r>
          </a:p>
        </p:txBody>
      </p:sp>
      <p:sp>
        <p:nvSpPr>
          <p:cNvPr id="94" name="Oval 93">
            <a:extLst>
              <a:ext uri="{FF2B5EF4-FFF2-40B4-BE49-F238E27FC236}">
                <a16:creationId xmlns:a16="http://schemas.microsoft.com/office/drawing/2014/main" id="{BA218FBC-B2D6-48CA-9289-C4110162E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6" name="Oval 95">
            <a:extLst>
              <a:ext uri="{FF2B5EF4-FFF2-40B4-BE49-F238E27FC236}">
                <a16:creationId xmlns:a16="http://schemas.microsoft.com/office/drawing/2014/main" id="{2DED9084-49DA-4911-ACB7-5F9E4DEFA0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2" name="Group 191">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3" name="Oval 192">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94" name="Oval 193">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p:nvSpPr>
          <p:cNvPr id="195" name="Rectangle 194">
            <a:extLst>
              <a:ext uri="{FF2B5EF4-FFF2-40B4-BE49-F238E27FC236}">
                <a16:creationId xmlns:a16="http://schemas.microsoft.com/office/drawing/2014/main" id="{362E11DD-B54B-4751-9C17-39DAF9EF4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blipFill dpi="0" rotWithShape="1">
            <a:blip r:embed="rId4">
              <a:alphaModFix amt="60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Shape 1"/>
          <p:cNvSpPr txBox="1"/>
          <p:nvPr/>
        </p:nvSpPr>
        <p:spPr>
          <a:xfrm>
            <a:off x="382280" y="484632"/>
            <a:ext cx="6743844" cy="160934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800" b="0" strike="noStrike" cap="all" spc="-1">
                <a:blipFill>
                  <a:blip r:embed="rId6">
                    <a:extLst>
                      <a:ext uri="{28A0092B-C50C-407E-A947-70E740481C1C}">
                        <a14:useLocalDpi xmlns:a14="http://schemas.microsoft.com/office/drawing/2010/main" val="0"/>
                      </a:ext>
                    </a:extLst>
                  </a:blip>
                  <a:tile tx="6350" ty="-127000" sx="65000" sy="64000" flip="none" algn="tl"/>
                </a:blipFill>
                <a:latin typeface="+mj-lt"/>
                <a:ea typeface="+mj-ea"/>
                <a:cs typeface="+mj-cs"/>
              </a:rPr>
              <a:t>2 A DIVISÃO DO TEMPLO</a:t>
            </a:r>
          </a:p>
        </p:txBody>
      </p:sp>
      <p:sp>
        <p:nvSpPr>
          <p:cNvPr id="147" name="TextShape 2"/>
          <p:cNvSpPr txBox="1"/>
          <p:nvPr/>
        </p:nvSpPr>
        <p:spPr>
          <a:xfrm>
            <a:off x="382279" y="2121408"/>
            <a:ext cx="6743845" cy="4050792"/>
          </a:xfrm>
          <a:prstGeom prst="rect">
            <a:avLst/>
          </a:prstGeom>
        </p:spPr>
        <p:txBody>
          <a:bodyPr vert="horz" lIns="91440" tIns="45720" rIns="91440" bIns="45720" rtlCol="0">
            <a:normAutofit/>
          </a:bodyPr>
          <a:lstStyle/>
          <a:p>
            <a:pPr indent="-182880">
              <a:lnSpc>
                <a:spcPct val="90000"/>
              </a:lnSpc>
              <a:spcBef>
                <a:spcPts val="1417"/>
              </a:spcBef>
              <a:buClr>
                <a:schemeClr val="accent1">
                  <a:lumMod val="75000"/>
                </a:schemeClr>
              </a:buClr>
              <a:buSzPct val="85000"/>
              <a:buFont typeface="Wingdings" pitchFamily="2" charset="2"/>
              <a:buChar char="§"/>
            </a:pPr>
            <a:r>
              <a:rPr lang="en-US" b="0" strike="noStrike" spc="-1"/>
              <a:t>A divisão do templo do templo de Salomão era idêntica  à do Tabernáculo. O templo em Jerusalém foi, na verdade, um projeto do próprio Deus, que Salomão apenas executou. O templo tinham vários  pátios, que tinham suas divisões internas, e somente os sacerdotes podiam circular em determinados espaços. </a:t>
            </a:r>
          </a:p>
          <a:p>
            <a:pPr indent="-182880">
              <a:lnSpc>
                <a:spcPct val="90000"/>
              </a:lnSpc>
              <a:spcBef>
                <a:spcPts val="1417"/>
              </a:spcBef>
              <a:buClr>
                <a:schemeClr val="accent1">
                  <a:lumMod val="75000"/>
                </a:schemeClr>
              </a:buClr>
              <a:buSzPct val="85000"/>
              <a:buFont typeface="Wingdings" pitchFamily="2" charset="2"/>
              <a:buChar char="§"/>
            </a:pPr>
            <a:endParaRPr lang="en-US" b="0" strike="noStrike" spc="-1"/>
          </a:p>
          <a:p>
            <a:pPr indent="-182880">
              <a:lnSpc>
                <a:spcPct val="90000"/>
              </a:lnSpc>
              <a:spcBef>
                <a:spcPts val="1417"/>
              </a:spcBef>
              <a:buClr>
                <a:schemeClr val="accent1">
                  <a:lumMod val="75000"/>
                </a:schemeClr>
              </a:buClr>
              <a:buSzPct val="85000"/>
              <a:buFont typeface="Wingdings" pitchFamily="2" charset="2"/>
              <a:buChar char="§"/>
            </a:pPr>
            <a:r>
              <a:rPr lang="en-US" b="0" strike="noStrike" spc="-1"/>
              <a:t>Hoje, o cristão tem livre acesso ao Pai, conquistado pelo sangue de Jesus derramado na Cruz do Calvário, que nos deu liberdade para chegarmos com ousadia diante de Deus, crendo que seremos atendidos (Hb 10,19)</a:t>
            </a:r>
          </a:p>
        </p:txBody>
      </p:sp>
      <p:pic>
        <p:nvPicPr>
          <p:cNvPr id="2050" name="Picture 2" descr="Templo de Salomão | Além do templo de Salomão, a ilustração … | Flickr">
            <a:extLst>
              <a:ext uri="{FF2B5EF4-FFF2-40B4-BE49-F238E27FC236}">
                <a16:creationId xmlns:a16="http://schemas.microsoft.com/office/drawing/2014/main" id="{7D1F8C1C-441B-47EE-B2B9-BC12A3C88C3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928" r="5255"/>
          <a:stretch/>
        </p:blipFill>
        <p:spPr bwMode="auto">
          <a:xfrm>
            <a:off x="7545274" y="10"/>
            <a:ext cx="4646726" cy="6857990"/>
          </a:xfrm>
          <a:prstGeom prst="rect">
            <a:avLst/>
          </a:prstGeom>
          <a:noFill/>
          <a:extLst>
            <a:ext uri="{909E8E84-426E-40DD-AFC4-6F175D3DCCD1}">
              <a14:hiddenFill xmlns:a14="http://schemas.microsoft.com/office/drawing/2010/main">
                <a:solidFill>
                  <a:srgbClr val="FFFFFF"/>
                </a:solidFill>
              </a14:hiddenFill>
            </a:ext>
          </a:extLst>
        </p:spPr>
      </p:pic>
      <p:grpSp>
        <p:nvGrpSpPr>
          <p:cNvPr id="196" name="Group 195">
            <a:extLst>
              <a:ext uri="{FF2B5EF4-FFF2-40B4-BE49-F238E27FC236}">
                <a16:creationId xmlns:a16="http://schemas.microsoft.com/office/drawing/2014/main" id="{B55DE4E1-F219-45A4-96D9-9A86D0E4DBD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7" name="Oval 196">
              <a:extLst>
                <a:ext uri="{FF2B5EF4-FFF2-40B4-BE49-F238E27FC236}">
                  <a16:creationId xmlns:a16="http://schemas.microsoft.com/office/drawing/2014/main" id="{3601C3FF-4A5D-437C-B3DB-A53B99D308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8" name="Oval 197">
              <a:extLst>
                <a:ext uri="{FF2B5EF4-FFF2-40B4-BE49-F238E27FC236}">
                  <a16:creationId xmlns:a16="http://schemas.microsoft.com/office/drawing/2014/main" id="{61B1BDC9-B583-4F65-8FE9-E2CBE71D93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76" name="Group 191">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3" name="Oval 192">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94" name="Oval 193">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p:nvSpPr>
          <p:cNvPr id="3077" name="Rectangle 194">
            <a:extLst>
              <a:ext uri="{FF2B5EF4-FFF2-40B4-BE49-F238E27FC236}">
                <a16:creationId xmlns:a16="http://schemas.microsoft.com/office/drawing/2014/main" id="{89C8D586-1ECD-4981-BED2-97336112C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999"/>
          </a:xfrm>
          <a:prstGeom prst="rect">
            <a:avLst/>
          </a:prstGeom>
          <a:blipFill dpi="0" rotWithShape="1">
            <a:blip r:embed="rId4">
              <a:alphaModFix amt="60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TextShape 1"/>
          <p:cNvSpPr txBox="1"/>
          <p:nvPr/>
        </p:nvSpPr>
        <p:spPr>
          <a:xfrm>
            <a:off x="6400800" y="484632"/>
            <a:ext cx="5299586" cy="1609344"/>
          </a:xfrm>
          <a:prstGeom prst="rect">
            <a:avLst/>
          </a:prstGeom>
          <a:ln>
            <a:noFill/>
          </a:ln>
        </p:spPr>
        <p:txBody>
          <a:bodyPr vert="horz" lIns="91440" tIns="45720" rIns="91440" bIns="45720" rtlCol="0" anchor="ctr">
            <a:normAutofit/>
          </a:bodyPr>
          <a:lstStyle/>
          <a:p>
            <a:pPr>
              <a:lnSpc>
                <a:spcPct val="90000"/>
              </a:lnSpc>
              <a:spcBef>
                <a:spcPct val="0"/>
              </a:spcBef>
              <a:spcAft>
                <a:spcPts val="600"/>
              </a:spcAft>
            </a:pPr>
            <a:r>
              <a:rPr lang="en-US" sz="4000" b="0" strike="noStrike" cap="all" spc="-1">
                <a:blipFill>
                  <a:blip r:embed="rId5">
                    <a:extLst>
                      <a:ext uri="{28A0092B-C50C-407E-A947-70E740481C1C}">
                        <a14:useLocalDpi xmlns:a14="http://schemas.microsoft.com/office/drawing/2010/main" val="0"/>
                      </a:ext>
                    </a:extLst>
                  </a:blip>
                  <a:tile tx="6350" ty="-127000" sx="65000" sy="64000" flip="none" algn="tl"/>
                </a:blipFill>
                <a:latin typeface="+mj-lt"/>
                <a:ea typeface="+mj-ea"/>
                <a:cs typeface="+mj-cs"/>
              </a:rPr>
              <a:t>3. A INAUGURAÇÃO DO TEMPLO</a:t>
            </a:r>
          </a:p>
        </p:txBody>
      </p:sp>
      <p:pic>
        <p:nvPicPr>
          <p:cNvPr id="3074" name="Picture 2" descr="O Templo de Salomão | Revista Virtual Herança Judaica">
            <a:extLst>
              <a:ext uri="{FF2B5EF4-FFF2-40B4-BE49-F238E27FC236}">
                <a16:creationId xmlns:a16="http://schemas.microsoft.com/office/drawing/2014/main" id="{1EAFC119-BA56-40F1-B502-7FA1EB944BB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2678" r="27612"/>
          <a:stretch/>
        </p:blipFill>
        <p:spPr bwMode="auto">
          <a:xfrm>
            <a:off x="1" y="10"/>
            <a:ext cx="6066502" cy="6857989"/>
          </a:xfrm>
          <a:prstGeom prst="rect">
            <a:avLst/>
          </a:prstGeom>
          <a:noFill/>
          <a:extLst>
            <a:ext uri="{909E8E84-426E-40DD-AFC4-6F175D3DCCD1}">
              <a14:hiddenFill xmlns:a14="http://schemas.microsoft.com/office/drawing/2010/main">
                <a:solidFill>
                  <a:srgbClr val="FFFFFF"/>
                </a:solidFill>
              </a14:hiddenFill>
            </a:ext>
          </a:extLst>
        </p:spPr>
      </p:pic>
      <p:sp>
        <p:nvSpPr>
          <p:cNvPr id="149" name="TextShape 2"/>
          <p:cNvSpPr txBox="1"/>
          <p:nvPr/>
        </p:nvSpPr>
        <p:spPr>
          <a:xfrm>
            <a:off x="6400799" y="2121408"/>
            <a:ext cx="5299585" cy="4050792"/>
          </a:xfrm>
          <a:prstGeom prst="rect">
            <a:avLst/>
          </a:prstGeom>
        </p:spPr>
        <p:txBody>
          <a:bodyPr vert="horz" lIns="91440" tIns="45720" rIns="91440" bIns="45720" rtlCol="0">
            <a:normAutofit/>
          </a:bodyPr>
          <a:lstStyle/>
          <a:p>
            <a:pPr indent="-182880">
              <a:lnSpc>
                <a:spcPct val="90000"/>
              </a:lnSpc>
              <a:spcAft>
                <a:spcPts val="600"/>
              </a:spcAft>
              <a:buClr>
                <a:schemeClr val="accent1">
                  <a:lumMod val="75000"/>
                </a:schemeClr>
              </a:buClr>
              <a:buSzPct val="85000"/>
              <a:buFont typeface="Wingdings" pitchFamily="2" charset="2"/>
              <a:buChar char="§"/>
            </a:pPr>
            <a:r>
              <a:rPr lang="en-US" sz="1700" b="0" strike="noStrike" spc="-1"/>
              <a:t>Depois de 7 anos de árduo trabalho, Salomão organizou uma grande festa para inauguração do templo. O reuniu todos os anciãos de Israel  eu ofereceu muitos sacrifícios ao Senhor. Os sacerdotes levaram a Arca da Aliança até o Santo dos Santos, onde ela permaneceria (1Rs 8,5-6).</a:t>
            </a:r>
          </a:p>
          <a:p>
            <a:pPr indent="-182880">
              <a:lnSpc>
                <a:spcPct val="90000"/>
              </a:lnSpc>
              <a:spcAft>
                <a:spcPts val="600"/>
              </a:spcAft>
              <a:buClr>
                <a:schemeClr val="accent1">
                  <a:lumMod val="75000"/>
                </a:schemeClr>
              </a:buClr>
              <a:buSzPct val="85000"/>
              <a:buFont typeface="Wingdings" pitchFamily="2" charset="2"/>
              <a:buChar char="§"/>
            </a:pPr>
            <a:endParaRPr lang="en-US" sz="1700" b="0" strike="noStrike" spc="-1"/>
          </a:p>
          <a:p>
            <a:pPr indent="-182880">
              <a:lnSpc>
                <a:spcPct val="90000"/>
              </a:lnSpc>
              <a:spcAft>
                <a:spcPts val="600"/>
              </a:spcAft>
              <a:buClr>
                <a:schemeClr val="accent1">
                  <a:lumMod val="75000"/>
                </a:schemeClr>
              </a:buClr>
              <a:buSzPct val="85000"/>
              <a:buFont typeface="Wingdings" pitchFamily="2" charset="2"/>
              <a:buChar char="§"/>
            </a:pPr>
            <a:r>
              <a:rPr lang="en-US" sz="1700" b="0" strike="noStrike" spc="-1"/>
              <a:t>Deus se agradou tanto de Salomão que fez com ele uma aliança: “ Se tu andares perante mim como andou Davi, teu pai, com inteireza de coração e com sinceridade, para fazeres segundo tudo o que te mandei, e guardares os meus estatutos e os meus juízos, então confirmarei o trono de teu reino sobre Israel  para sempre; como falei a cerca de teu pai Davi, dizendo: “Não te faltará sucessor sobre o trono de Israel”, 1Rs 9,4-5.</a:t>
            </a:r>
          </a:p>
        </p:txBody>
      </p:sp>
      <p:grpSp>
        <p:nvGrpSpPr>
          <p:cNvPr id="3078" name="Group 195">
            <a:extLst>
              <a:ext uri="{FF2B5EF4-FFF2-40B4-BE49-F238E27FC236}">
                <a16:creationId xmlns:a16="http://schemas.microsoft.com/office/drawing/2014/main" id="{AF001A23-2767-4A31-BD30-56112DE9527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3079" name="Oval 196">
              <a:extLst>
                <a:ext uri="{FF2B5EF4-FFF2-40B4-BE49-F238E27FC236}">
                  <a16:creationId xmlns:a16="http://schemas.microsoft.com/office/drawing/2014/main" id="{C6BD30CE-7C6B-4C5B-8206-2A912062D6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3080" name="Oval 197">
              <a:extLst>
                <a:ext uri="{FF2B5EF4-FFF2-40B4-BE49-F238E27FC236}">
                  <a16:creationId xmlns:a16="http://schemas.microsoft.com/office/drawing/2014/main" id="{7FA45EC6-AD58-4CAF-846D-46D82B614D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3" name="Group 72">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74" name="Oval 73">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75" name="Oval 74">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77" name="Rectangle 76">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Como fazer uma conclusão? - Toda Matéria">
            <a:extLst>
              <a:ext uri="{FF2B5EF4-FFF2-40B4-BE49-F238E27FC236}">
                <a16:creationId xmlns:a16="http://schemas.microsoft.com/office/drawing/2014/main" id="{879329B3-A4F5-4EFD-B5DB-71ACF52732D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1111"/>
          <a:stretch/>
        </p:blipFill>
        <p:spPr bwMode="auto">
          <a:xfrm>
            <a:off x="-1"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3837459"/>
            <a:ext cx="102229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1" name="Rectangle 80">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3981573"/>
            <a:ext cx="10222992" cy="2078335"/>
          </a:xfrm>
          <a:prstGeom prst="rect">
            <a:avLst/>
          </a:prstGeom>
          <a:blipFill dpi="0" rotWithShape="1">
            <a:blip r:embed="rId5">
              <a:alphaModFix amt="9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0" name="TextShape 1"/>
          <p:cNvSpPr txBox="1"/>
          <p:nvPr/>
        </p:nvSpPr>
        <p:spPr>
          <a:xfrm>
            <a:off x="1285456" y="4162031"/>
            <a:ext cx="4543683" cy="1767141"/>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n-US" sz="5400" b="0" strike="noStrike" cap="all" spc="-1">
                <a:blipFill>
                  <a:blip r:embed="rId7">
                    <a:extLst>
                      <a:ext uri="{28A0092B-C50C-407E-A947-70E740481C1C}">
                        <a14:useLocalDpi xmlns:a14="http://schemas.microsoft.com/office/drawing/2010/main" val="0"/>
                      </a:ext>
                    </a:extLst>
                  </a:blip>
                  <a:tile tx="6350" ty="-127000" sx="65000" sy="64000" flip="none" algn="tl"/>
                </a:blipFill>
                <a:latin typeface="+mj-lt"/>
                <a:ea typeface="+mj-ea"/>
                <a:cs typeface="+mj-cs"/>
              </a:rPr>
              <a:t>Conclusão	</a:t>
            </a:r>
          </a:p>
        </p:txBody>
      </p:sp>
      <p:sp>
        <p:nvSpPr>
          <p:cNvPr id="151" name="TextShape 2"/>
          <p:cNvSpPr txBox="1"/>
          <p:nvPr/>
        </p:nvSpPr>
        <p:spPr>
          <a:xfrm>
            <a:off x="6217920" y="4170410"/>
            <a:ext cx="4699221" cy="1767141"/>
          </a:xfrm>
          <a:prstGeom prst="rect">
            <a:avLst/>
          </a:prstGeom>
        </p:spPr>
        <p:txBody>
          <a:bodyPr vert="horz" lIns="91440" tIns="45720" rIns="91440" bIns="45720" rtlCol="0" anchor="ctr">
            <a:normAutofit/>
          </a:bodyPr>
          <a:lstStyle/>
          <a:p>
            <a:pPr indent="-182880">
              <a:lnSpc>
                <a:spcPct val="90000"/>
              </a:lnSpc>
              <a:spcAft>
                <a:spcPts val="600"/>
              </a:spcAft>
              <a:buClr>
                <a:schemeClr val="accent1">
                  <a:lumMod val="75000"/>
                </a:schemeClr>
              </a:buClr>
              <a:buSzPct val="85000"/>
              <a:buFont typeface="Wingdings" pitchFamily="2" charset="2"/>
              <a:buChar char="§"/>
            </a:pPr>
            <a:r>
              <a:rPr lang="en-US" b="0" strike="noStrike" spc="-1"/>
              <a:t>Deus espera que Seus servos tenham um coração zeloso com sua obra. Sempre que abençoamos a vida do próximo e honramos o nome de Jesus, participamos da construção espiritual do Reino de dEus.</a:t>
            </a:r>
          </a:p>
        </p:txBody>
      </p:sp>
      <p:sp>
        <p:nvSpPr>
          <p:cNvPr id="83" name="Rectangle 82">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128670"/>
            <a:ext cx="102229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5" name="Oval 84">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87" name="Oval 86">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po de Madeira">
  <a:themeElements>
    <a:clrScheme name="Tipo de Madeira">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Tipo de Madeira">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ipo de Madeira">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TM03090434[[fn=Tipo de Madeira]]</Template>
  <TotalTime>1156</TotalTime>
  <Words>828</Words>
  <Application>Microsoft Office PowerPoint</Application>
  <PresentationFormat>Widescreen</PresentationFormat>
  <Paragraphs>35</Paragraphs>
  <Slides>10</Slides>
  <Notes>0</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10</vt:i4>
      </vt:variant>
    </vt:vector>
  </HeadingPairs>
  <TitlesOfParts>
    <vt:vector size="18" baseType="lpstr">
      <vt:lpstr>Arial</vt:lpstr>
      <vt:lpstr>Calibri</vt:lpstr>
      <vt:lpstr>Century Gothic</vt:lpstr>
      <vt:lpstr>Rockwell</vt:lpstr>
      <vt:lpstr>Rockwell Condensed</vt:lpstr>
      <vt:lpstr>Rockwell Extra Bold</vt:lpstr>
      <vt:lpstr>Wingdings</vt:lpstr>
      <vt:lpstr>Tipo de Madeira</vt:lpstr>
      <vt:lpstr>Lição 8 – O propósito de Salomão.   Base Bíblica 1 Reis 8,1-9.</vt:lpstr>
      <vt:lpstr>Apresentação do PowerPoint</vt:lpstr>
      <vt:lpstr>Versículo-chave</vt:lpstr>
      <vt:lpstr>Atividade em Grupo</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Débora</dc:creator>
  <cp:lastModifiedBy>Julio César Pereira</cp:lastModifiedBy>
  <cp:revision>128</cp:revision>
  <dcterms:created xsi:type="dcterms:W3CDTF">2021-01-30T11:35:09Z</dcterms:created>
  <dcterms:modified xsi:type="dcterms:W3CDTF">2021-08-21T03:52:37Z</dcterms:modified>
</cp:coreProperties>
</file>